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61" r:id="rId3"/>
    <p:sldId id="262" r:id="rId4"/>
    <p:sldId id="268" r:id="rId5"/>
    <p:sldId id="281" r:id="rId6"/>
    <p:sldId id="287" r:id="rId7"/>
    <p:sldId id="271" r:id="rId8"/>
    <p:sldId id="285" r:id="rId9"/>
    <p:sldId id="286" r:id="rId10"/>
    <p:sldId id="277" r:id="rId11"/>
    <p:sldId id="284" r:id="rId12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80689-37DF-2FF3-FC0E-0233768A1F80}" name="이지혜B" initials="지이" userId="S::cozyhye@neungyule.com::c04a0040-3775-484f-848d-b6efd07179ef" providerId="AD"/>
  <p188:author id="{7639C0CB-8BC6-FFD4-43FC-CBF7009B45A7}" name="커티스" initials="CT" userId="S::cthompson@neungyule.com::544ab4df-5c9e-4f20-9e38-9a5f99f503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298"/>
    <a:srgbClr val="E4007F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12/05/2025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0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33137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제목 1">
            <a:extLst>
              <a:ext uri="{FF2B5EF4-FFF2-40B4-BE49-F238E27FC236}">
                <a16:creationId xmlns:a16="http://schemas.microsoft.com/office/drawing/2014/main" id="{73443D23-ED14-3701-321A-1C28F0214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6445" y="2232001"/>
            <a:ext cx="10039109" cy="2593111"/>
          </a:xfrm>
        </p:spPr>
        <p:txBody>
          <a:bodyPr>
            <a:normAutofit/>
          </a:bodyPr>
          <a:lstStyle/>
          <a:p>
            <a:r>
              <a:rPr lang="en-US" altLang="ko-KR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8</a:t>
            </a: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Technology All Around Us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46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80E88E2E-B05A-4089-86AC-644921DECFB7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B51CB551-67A3-49FE-98D2-0FAC3AE0CE62}"/>
              </a:ext>
            </a:extLst>
          </p:cNvPr>
          <p:cNvSpPr txBox="1">
            <a:spLocks/>
          </p:cNvSpPr>
          <p:nvPr/>
        </p:nvSpPr>
        <p:spPr>
          <a:xfrm>
            <a:off x="1755652" y="343517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My question is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how to solve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this puzzle.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A8E1290A-1A30-45A4-945D-0E8755F46C84}"/>
              </a:ext>
            </a:extLst>
          </p:cNvPr>
          <p:cNvSpPr txBox="1">
            <a:spLocks/>
          </p:cNvSpPr>
          <p:nvPr/>
        </p:nvSpPr>
        <p:spPr>
          <a:xfrm>
            <a:off x="1783558" y="5138086"/>
            <a:ext cx="7920061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Where to go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on the weekend is my decision.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80CB41C0-D9EE-4480-9CA9-F16303A44A59}"/>
              </a:ext>
            </a:extLst>
          </p:cNvPr>
          <p:cNvSpPr txBox="1">
            <a:spLocks/>
          </p:cNvSpPr>
          <p:nvPr/>
        </p:nvSpPr>
        <p:spPr>
          <a:xfrm>
            <a:off x="1755652" y="5775553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주말에 어디로 갈지는 내 결정이다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45377C15-15A5-4AE1-BA69-411528E2EB3A}"/>
              </a:ext>
            </a:extLst>
          </p:cNvPr>
          <p:cNvSpPr txBox="1">
            <a:spLocks/>
          </p:cNvSpPr>
          <p:nvPr/>
        </p:nvSpPr>
        <p:spPr>
          <a:xfrm>
            <a:off x="1783558" y="170830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 don’t know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what to say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 him.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1" name="텍스트 개체 틀 27">
            <a:extLst>
              <a:ext uri="{FF2B5EF4-FFF2-40B4-BE49-F238E27FC236}">
                <a16:creationId xmlns:a16="http://schemas.microsoft.com/office/drawing/2014/main" id="{3F588479-7568-4BF0-8C3D-B21A71E263F8}"/>
              </a:ext>
            </a:extLst>
          </p:cNvPr>
          <p:cNvSpPr txBox="1">
            <a:spLocks/>
          </p:cNvSpPr>
          <p:nvPr/>
        </p:nvSpPr>
        <p:spPr>
          <a:xfrm>
            <a:off x="1755652" y="4177603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내 질문은 이 퍼즐을 어떻게 </a:t>
            </a:r>
            <a:r>
              <a:rPr lang="ko-KR" alt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풀지이다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0D9238B8-2E06-4527-A407-43979D56A801}"/>
              </a:ext>
            </a:extLst>
          </p:cNvPr>
          <p:cNvSpPr txBox="1">
            <a:spLocks/>
          </p:cNvSpPr>
          <p:nvPr/>
        </p:nvSpPr>
        <p:spPr>
          <a:xfrm>
            <a:off x="1755652" y="2411744"/>
            <a:ext cx="789349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나는 그에게 무엇을 말할지 모르겠다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46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82264" y="783660"/>
            <a:ext cx="6963098" cy="589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주어진 표현을 활용하여 문장을 완성해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90273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62013" y="424622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B32F345-83FC-4550-9ED3-A6C0D33AE1CB}"/>
              </a:ext>
            </a:extLst>
          </p:cNvPr>
          <p:cNvSpPr/>
          <p:nvPr/>
        </p:nvSpPr>
        <p:spPr>
          <a:xfrm>
            <a:off x="1262013" y="54725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0E707D05-8338-422A-B2B9-131B66A24CB0}"/>
              </a:ext>
            </a:extLst>
          </p:cNvPr>
          <p:cNvSpPr txBox="1">
            <a:spLocks/>
          </p:cNvSpPr>
          <p:nvPr/>
        </p:nvSpPr>
        <p:spPr>
          <a:xfrm>
            <a:off x="1464347" y="4160246"/>
            <a:ext cx="9701030" cy="144655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My question is ______________ for breakfast.</a:t>
            </a:r>
          </a:p>
          <a:p>
            <a:pPr marL="342900" lvl="0" indent="-342900">
              <a:spcBef>
                <a:spcPct val="20000"/>
              </a:spcBef>
            </a:pPr>
            <a:endParaRPr lang="en-US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572CE9F1-C805-4979-AE9D-856A3629C75D}"/>
              </a:ext>
            </a:extLst>
          </p:cNvPr>
          <p:cNvSpPr txBox="1">
            <a:spLocks/>
          </p:cNvSpPr>
          <p:nvPr/>
        </p:nvSpPr>
        <p:spPr>
          <a:xfrm>
            <a:off x="1830398" y="4808618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내 질문은 아침으로 무엇을 </a:t>
            </a:r>
            <a:r>
              <a:rPr lang="ko-KR" altLang="en-US" sz="2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먹을지이다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8010E73C-F588-4209-8A34-B5714158F3D6}"/>
              </a:ext>
            </a:extLst>
          </p:cNvPr>
          <p:cNvSpPr txBox="1">
            <a:spLocks/>
          </p:cNvSpPr>
          <p:nvPr/>
        </p:nvSpPr>
        <p:spPr>
          <a:xfrm>
            <a:off x="1857511" y="5406877"/>
            <a:ext cx="8640960" cy="1085111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He asked me ______________ for lunch.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굴림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8DEDF701-ACD4-43AF-8999-69EB383A019F}"/>
              </a:ext>
            </a:extLst>
          </p:cNvPr>
          <p:cNvSpPr txBox="1">
            <a:spLocks/>
          </p:cNvSpPr>
          <p:nvPr/>
        </p:nvSpPr>
        <p:spPr>
          <a:xfrm>
            <a:off x="1823370" y="6050236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그는 나에게 점심을 먹기 위해 어디에서 만날지 물었다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75EBC218-AE93-46F0-9E85-31839AF7B3B5}"/>
              </a:ext>
            </a:extLst>
          </p:cNvPr>
          <p:cNvSpPr txBox="1">
            <a:spLocks/>
          </p:cNvSpPr>
          <p:nvPr/>
        </p:nvSpPr>
        <p:spPr>
          <a:xfrm>
            <a:off x="1402398" y="2847319"/>
            <a:ext cx="8620571" cy="61221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Arial" pitchFamily="34" charset="0"/>
                <a:ea typeface="굴림"/>
                <a:cs typeface="Arial" pitchFamily="34" charset="0"/>
              </a:rPr>
              <a:t>  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굴림"/>
                <a:cs typeface="Calibri" panose="020F0502020204030204" pitchFamily="34" charset="0"/>
              </a:rPr>
              <a:t>______________ the project is still unclear.</a:t>
            </a:r>
          </a:p>
        </p:txBody>
      </p:sp>
      <p:sp>
        <p:nvSpPr>
          <p:cNvPr id="37" name="텍스트 개체 틀 27">
            <a:extLst>
              <a:ext uri="{FF2B5EF4-FFF2-40B4-BE49-F238E27FC236}">
                <a16:creationId xmlns:a16="http://schemas.microsoft.com/office/drawing/2014/main" id="{ED867768-7BDA-4529-ADEA-8F54EDD19C91}"/>
              </a:ext>
            </a:extLst>
          </p:cNvPr>
          <p:cNvSpPr txBox="1">
            <a:spLocks/>
          </p:cNvSpPr>
          <p:nvPr/>
        </p:nvSpPr>
        <p:spPr>
          <a:xfrm>
            <a:off x="1752652" y="3469870"/>
            <a:ext cx="7920061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어떻게 이 프로젝트를 시작할지는 여전히 불투명하다</a:t>
            </a:r>
            <a:r>
              <a:rPr lang="en-US" altLang="ko-KR" sz="26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itchFamily="2" charset="-127"/>
                <a:ea typeface="나눔고딕" pitchFamily="2" charset="-127"/>
              </a:rPr>
              <a:t>. </a:t>
            </a:r>
            <a:endParaRPr lang="ko-KR" altLang="ko-KR" sz="2600" dirty="0">
              <a:solidFill>
                <a:schemeClr val="tx1">
                  <a:lumMod val="65000"/>
                  <a:lumOff val="35000"/>
                </a:schemeClr>
              </a:solidFill>
              <a:latin typeface="나눔고딕" pitchFamily="2" charset="-127"/>
              <a:ea typeface="나눔고딕" pitchFamily="2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1CA07D-D9CA-43F8-B064-6AF590865B71}"/>
              </a:ext>
            </a:extLst>
          </p:cNvPr>
          <p:cNvSpPr txBox="1"/>
          <p:nvPr/>
        </p:nvSpPr>
        <p:spPr>
          <a:xfrm>
            <a:off x="2228326" y="2765018"/>
            <a:ext cx="2232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How to start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2F2BC0-C0C1-422C-9B01-3314BFEB3630}"/>
              </a:ext>
            </a:extLst>
          </p:cNvPr>
          <p:cNvSpPr txBox="1"/>
          <p:nvPr/>
        </p:nvSpPr>
        <p:spPr>
          <a:xfrm>
            <a:off x="3344450" y="4116628"/>
            <a:ext cx="4891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to eat </a:t>
            </a:r>
            <a:endParaRPr lang="en-US" altLang="ko-KR" sz="3000" dirty="0">
              <a:solidFill>
                <a:srgbClr val="0070C0"/>
              </a:solidFill>
              <a:latin typeface="Calibri" panose="020F0502020204030204" pitchFamily="34" charset="0"/>
              <a:ea typeface="HY울릉도M" pitchFamily="18" charset="-127"/>
              <a:cs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28E74-967C-4516-82FA-AF5EEA78FA33}"/>
              </a:ext>
            </a:extLst>
          </p:cNvPr>
          <p:cNvSpPr txBox="1"/>
          <p:nvPr/>
        </p:nvSpPr>
        <p:spPr>
          <a:xfrm>
            <a:off x="3198817" y="5355143"/>
            <a:ext cx="48414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where to meet 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B392436-8996-4B98-B447-CF5E960C492D}"/>
              </a:ext>
            </a:extLst>
          </p:cNvPr>
          <p:cNvSpPr/>
          <p:nvPr/>
        </p:nvSpPr>
        <p:spPr>
          <a:xfrm>
            <a:off x="1223916" y="1821925"/>
            <a:ext cx="8008794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ko-KR" altLang="en-US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ko-KR" altLang="en-US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meet            what / eat            how / start</a:t>
            </a:r>
            <a:r>
              <a:rPr lang="ko-KR" altLang="en-US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212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9767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540441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가주어 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it</a:t>
            </a:r>
            <a:endParaRPr lang="en-US" altLang="ko-Kore-KR" sz="3800" b="1" dirty="0">
              <a:effectLst/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6854" y="651600"/>
            <a:ext cx="1752094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812289"/>
            <a:ext cx="8478350" cy="67710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「의문사 </a:t>
            </a:r>
            <a:r>
              <a:rPr lang="en-US" altLang="ko-KR" sz="3800" b="1" dirty="0">
                <a:latin typeface="나눔고딕" pitchFamily="2" charset="-127"/>
                <a:ea typeface="나눔고딕" pitchFamily="2" charset="-127"/>
              </a:rPr>
              <a:t>+ to</a:t>
            </a:r>
            <a:r>
              <a:rPr lang="ko-KR" altLang="en-US" sz="3800" b="1" dirty="0">
                <a:latin typeface="나눔고딕" pitchFamily="2" charset="-127"/>
                <a:ea typeface="나눔고딕" pitchFamily="2" charset="-127"/>
              </a:rPr>
              <a:t>부정사」</a:t>
            </a:r>
            <a:endParaRPr lang="en-US" altLang="ko-Kore-KR" sz="3800" dirty="0">
              <a:effectLst/>
              <a:latin typeface="나눔고딕" pitchFamily="2" charset="-127"/>
              <a:ea typeface="나눔고딕" pitchFamily="2" charset="-127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6" y="697673"/>
            <a:ext cx="2445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Middle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</a:t>
            </a:r>
            <a:endParaRPr lang="en-US" altLang="ko-Kore-KR" dirty="0">
              <a:effectLst/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10902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A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77364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547294"/>
            <a:ext cx="9631580" cy="49655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주어로 쓰인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부정사구가 긴 경우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to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부정사구를 뒤로 보내고 </a:t>
            </a:r>
            <a:endParaRPr lang="en-US" altLang="ko-KR" sz="28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 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대신 가주어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을 주어 자리에 둠</a:t>
            </a:r>
            <a:r>
              <a:rPr lang="en-US" altLang="ko-KR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.</a:t>
            </a:r>
            <a:endParaRPr lang="en-US" altLang="ko-K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learn new languages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interesting.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→ </a:t>
            </a:r>
            <a:r>
              <a:rPr lang="en-US" altLang="ko-K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interesting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learn new languages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가주어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은 구체적인 뜻이 없고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to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부정사구를 주어로 해석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It is helpful to write down your goals. 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(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목표를 적어 두는 것은 도움이 된다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.)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634718" y="841844"/>
            <a:ext cx="7110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가주어 </a:t>
            </a:r>
            <a:r>
              <a:rPr lang="en-US" altLang="ko-KR" sz="3600" b="1" dirty="0">
                <a:ea typeface="나눔고딕" panose="020D0604000000000000"/>
              </a:rPr>
              <a:t>it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</a:t>
            </a:r>
            <a:r>
              <a:rPr lang="en-US" altLang="ko-KR" sz="2800" spc="-1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4" name="직선 화살표 연결선 3">
            <a:extLst>
              <a:ext uri="{FF2B5EF4-FFF2-40B4-BE49-F238E27FC236}">
                <a16:creationId xmlns:a16="http://schemas.microsoft.com/office/drawing/2014/main" id="{ACC99B61-3B8B-80D8-A306-651A29CEAE4E}"/>
              </a:ext>
            </a:extLst>
          </p:cNvPr>
          <p:cNvCxnSpPr>
            <a:cxnSpLocks/>
          </p:cNvCxnSpPr>
          <p:nvPr/>
        </p:nvCxnSpPr>
        <p:spPr>
          <a:xfrm>
            <a:off x="3221274" y="3539836"/>
            <a:ext cx="2292096" cy="4114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9553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C8CB0528-A647-4DEC-A2E3-0BB399F3DED7}"/>
              </a:ext>
            </a:extLst>
          </p:cNvPr>
          <p:cNvSpPr txBox="1">
            <a:spLocks/>
          </p:cNvSpPr>
          <p:nvPr/>
        </p:nvSpPr>
        <p:spPr>
          <a:xfrm>
            <a:off x="1833512" y="2105551"/>
            <a:ext cx="933314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is hard to understand your explanation.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6D250B7A-1E79-4974-B29F-32F8A666AEFA}"/>
              </a:ext>
            </a:extLst>
          </p:cNvPr>
          <p:cNvSpPr txBox="1">
            <a:spLocks/>
          </p:cNvSpPr>
          <p:nvPr/>
        </p:nvSpPr>
        <p:spPr>
          <a:xfrm>
            <a:off x="1789203" y="2749562"/>
            <a:ext cx="977450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네 설명을 이해하기 어려워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6799BB2-09CD-474D-A7F6-451915D25767}"/>
              </a:ext>
            </a:extLst>
          </p:cNvPr>
          <p:cNvSpPr txBox="1">
            <a:spLocks/>
          </p:cNvSpPr>
          <p:nvPr/>
        </p:nvSpPr>
        <p:spPr>
          <a:xfrm>
            <a:off x="1789203" y="3898160"/>
            <a:ext cx="9462377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is not safe to share your personal information with AI.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373A531D-ADBD-4D68-B1A9-54374EFF00A7}"/>
              </a:ext>
            </a:extLst>
          </p:cNvPr>
          <p:cNvSpPr txBox="1">
            <a:spLocks/>
          </p:cNvSpPr>
          <p:nvPr/>
        </p:nvSpPr>
        <p:spPr>
          <a:xfrm>
            <a:off x="1789203" y="4542171"/>
            <a:ext cx="894645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당신의 개인 정보를 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AI</a:t>
            </a:r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와 공유하는 것은 안전하지 않습니다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302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0076A-EDC4-B274-C204-0223D902D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62D6218C-0398-6929-4F16-2EF66329F2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C5AD811-1059-9F52-FD41-E0F3655ED32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  <a:endParaRPr lang="en-US" altLang="ko-Kore-KR" sz="2000" dirty="0">
              <a:solidFill>
                <a:srgbClr val="ACD5B3"/>
              </a:solidFill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62873D9E-0444-BD6B-D053-3EEC8D926AD1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E9228E5D-B871-E404-C02F-D64E0E42C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C84CEB5-ED1C-531F-C43C-DE79483EA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9842D73-42BF-9E0A-20D2-9B61456F810F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추가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3047AA92-0988-D0A0-BA49-AE17605EA401}"/>
              </a:ext>
            </a:extLst>
          </p:cNvPr>
          <p:cNvSpPr/>
          <p:nvPr/>
        </p:nvSpPr>
        <p:spPr>
          <a:xfrm>
            <a:off x="1262012" y="1770483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209A9F8B-E8D4-5A70-6223-93280465BA04}"/>
              </a:ext>
            </a:extLst>
          </p:cNvPr>
          <p:cNvSpPr/>
          <p:nvPr/>
        </p:nvSpPr>
        <p:spPr>
          <a:xfrm>
            <a:off x="1262012" y="3491170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B6B65259-DAE3-5EEF-9E9F-74BB8ED73512}"/>
              </a:ext>
            </a:extLst>
          </p:cNvPr>
          <p:cNvSpPr/>
          <p:nvPr/>
        </p:nvSpPr>
        <p:spPr>
          <a:xfrm>
            <a:off x="1262012" y="5180982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텍스트 개체 틀 27">
            <a:extLst>
              <a:ext uri="{FF2B5EF4-FFF2-40B4-BE49-F238E27FC236}">
                <a16:creationId xmlns:a16="http://schemas.microsoft.com/office/drawing/2014/main" id="{C7D8B2F9-D882-A5C4-B78D-419D8E4A2A5A}"/>
              </a:ext>
            </a:extLst>
          </p:cNvPr>
          <p:cNvSpPr txBox="1">
            <a:spLocks/>
          </p:cNvSpPr>
          <p:nvPr/>
        </p:nvSpPr>
        <p:spPr>
          <a:xfrm>
            <a:off x="1722363" y="3400598"/>
            <a:ext cx="8135232" cy="79896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is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very important to study every day.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텍스트 개체 틀 27">
            <a:extLst>
              <a:ext uri="{FF2B5EF4-FFF2-40B4-BE49-F238E27FC236}">
                <a16:creationId xmlns:a16="http://schemas.microsoft.com/office/drawing/2014/main" id="{DB15726C-F875-5629-6F58-EC9B093A0BDA}"/>
              </a:ext>
            </a:extLst>
          </p:cNvPr>
          <p:cNvSpPr txBox="1">
            <a:spLocks/>
          </p:cNvSpPr>
          <p:nvPr/>
        </p:nvSpPr>
        <p:spPr>
          <a:xfrm>
            <a:off x="1730011" y="5179204"/>
            <a:ext cx="8878030" cy="70788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It 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is useful to save money for the future.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3" name="텍스트 개체 틀 27">
            <a:extLst>
              <a:ext uri="{FF2B5EF4-FFF2-40B4-BE49-F238E27FC236}">
                <a16:creationId xmlns:a16="http://schemas.microsoft.com/office/drawing/2014/main" id="{34F9B41E-4303-3828-8025-09F18F16C34B}"/>
              </a:ext>
            </a:extLst>
          </p:cNvPr>
          <p:cNvSpPr txBox="1">
            <a:spLocks/>
          </p:cNvSpPr>
          <p:nvPr/>
        </p:nvSpPr>
        <p:spPr>
          <a:xfrm>
            <a:off x="1730010" y="5887090"/>
            <a:ext cx="853318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미래를 위해 돈을 저축하는 것은 유용하다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</a:p>
        </p:txBody>
      </p:sp>
      <p:sp>
        <p:nvSpPr>
          <p:cNvPr id="24" name="텍스트 개체 틀 27">
            <a:extLst>
              <a:ext uri="{FF2B5EF4-FFF2-40B4-BE49-F238E27FC236}">
                <a16:creationId xmlns:a16="http://schemas.microsoft.com/office/drawing/2014/main" id="{6F0F53C1-B918-58CC-F055-88ABA68B747F}"/>
              </a:ext>
            </a:extLst>
          </p:cNvPr>
          <p:cNvSpPr txBox="1">
            <a:spLocks/>
          </p:cNvSpPr>
          <p:nvPr/>
        </p:nvSpPr>
        <p:spPr>
          <a:xfrm>
            <a:off x="1721545" y="1678796"/>
            <a:ext cx="8135232" cy="88735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It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is fun to play outside with friends.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6" name="텍스트 개체 틀 27">
            <a:extLst>
              <a:ext uri="{FF2B5EF4-FFF2-40B4-BE49-F238E27FC236}">
                <a16:creationId xmlns:a16="http://schemas.microsoft.com/office/drawing/2014/main" id="{12780805-D8A2-498E-207F-1862559B39AF}"/>
              </a:ext>
            </a:extLst>
          </p:cNvPr>
          <p:cNvSpPr txBox="1">
            <a:spLocks/>
          </p:cNvSpPr>
          <p:nvPr/>
        </p:nvSpPr>
        <p:spPr>
          <a:xfrm>
            <a:off x="1730012" y="4092602"/>
            <a:ext cx="79200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매일 공부하는 것은 매우 중요하다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 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  <p:sp>
        <p:nvSpPr>
          <p:cNvPr id="27" name="텍스트 개체 틀 27">
            <a:extLst>
              <a:ext uri="{FF2B5EF4-FFF2-40B4-BE49-F238E27FC236}">
                <a16:creationId xmlns:a16="http://schemas.microsoft.com/office/drawing/2014/main" id="{F4294593-3A41-140A-4BAF-41F5AE1E220A}"/>
              </a:ext>
            </a:extLst>
          </p:cNvPr>
          <p:cNvSpPr txBox="1">
            <a:spLocks/>
          </p:cNvSpPr>
          <p:nvPr/>
        </p:nvSpPr>
        <p:spPr>
          <a:xfrm>
            <a:off x="1730011" y="2387353"/>
            <a:ext cx="922241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친구들과 밖에서 노는 것은 재미있다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나눔고딕" panose="020D0604000000000000"/>
              </a:rPr>
              <a:t>.</a:t>
            </a:r>
            <a:endParaRPr lang="ko-KR" altLang="ko-KR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나눔고딕" panose="020D0604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2705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AB731-60B3-7679-F01D-D6CDD8045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8660112E-02E1-450B-8A84-2701499B95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807C522-6391-D7E0-C48E-806F4FA174F7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024FF07-5DE5-C7EF-6052-60D9107861AA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DF0000D-2264-7E0B-68B7-2186E1593EDB}"/>
              </a:ext>
            </a:extLst>
          </p:cNvPr>
          <p:cNvSpPr txBox="1"/>
          <p:nvPr/>
        </p:nvSpPr>
        <p:spPr>
          <a:xfrm>
            <a:off x="2782264" y="783660"/>
            <a:ext cx="6579181" cy="114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ko-KR" altLang="en-US" sz="2400" b="1" dirty="0">
                <a:ea typeface="나눔고딕" panose="020D0604000000000000"/>
              </a:rPr>
              <a:t>다음 문장을 가주어 </a:t>
            </a:r>
            <a:r>
              <a:rPr lang="en-US" altLang="ko-KR" sz="2400" b="1" dirty="0">
                <a:ea typeface="나눔고딕" panose="020D0604000000000000"/>
              </a:rPr>
              <a:t>it</a:t>
            </a:r>
            <a:r>
              <a:rPr lang="ko-KR" altLang="en-US" sz="2400" b="1" dirty="0">
                <a:ea typeface="나눔고딕" panose="020D0604000000000000"/>
              </a:rPr>
              <a:t>을 활용한 문장으로 바꿔 써 봅시다</a:t>
            </a:r>
            <a:r>
              <a:rPr lang="en-US" altLang="ko-KR" sz="2400" b="1" dirty="0">
                <a:ea typeface="나눔고딕" panose="020D0604000000000000"/>
              </a:rPr>
              <a:t>.</a:t>
            </a:r>
            <a:endParaRPr lang="ko-KR" altLang="ko-KR" sz="2400" b="1" dirty="0">
              <a:ea typeface="나눔고딕" panose="020D060400000000000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0AA0527-0975-8B35-E030-71D98F4AC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D08955D6-8013-F8BB-2134-8D252629D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E1D248A-5FB7-FE44-559A-6775655F6081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연습 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EFFB33BC-90A0-589D-661B-18735447D0FC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80CCC462-C588-4367-0D28-59060A2FB1E8}"/>
              </a:ext>
            </a:extLst>
          </p:cNvPr>
          <p:cNvSpPr/>
          <p:nvPr/>
        </p:nvSpPr>
        <p:spPr>
          <a:xfrm>
            <a:off x="1262013" y="351717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B32F9C2F-86E8-57A7-46C9-0193D16179A7}"/>
              </a:ext>
            </a:extLst>
          </p:cNvPr>
          <p:cNvSpPr/>
          <p:nvPr/>
        </p:nvSpPr>
        <p:spPr>
          <a:xfrm>
            <a:off x="1262013" y="4953589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4DD551AC-A439-EF21-3EDA-6EF6EA1976FC}"/>
              </a:ext>
            </a:extLst>
          </p:cNvPr>
          <p:cNvSpPr txBox="1">
            <a:spLocks/>
          </p:cNvSpPr>
          <p:nvPr/>
        </p:nvSpPr>
        <p:spPr>
          <a:xfrm>
            <a:off x="1875317" y="3494156"/>
            <a:ext cx="8221453" cy="578493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 eat fresh vegetables is healthy.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→ _________________________________. 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2E4BBB0E-AC2B-D472-7CD1-45C0A8FC7E6F}"/>
              </a:ext>
            </a:extLst>
          </p:cNvPr>
          <p:cNvSpPr txBox="1">
            <a:spLocks/>
          </p:cNvSpPr>
          <p:nvPr/>
        </p:nvSpPr>
        <p:spPr>
          <a:xfrm>
            <a:off x="1833513" y="4897422"/>
            <a:ext cx="9063138" cy="731030"/>
          </a:xfrm>
          <a:prstGeom prst="rect">
            <a:avLst/>
          </a:prstGeom>
        </p:spPr>
        <p:txBody>
          <a:bodyPr/>
          <a:lstStyle/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 watch TV all day is boring.</a:t>
            </a:r>
          </a:p>
          <a:p>
            <a:pPr marL="625475" lvl="0" indent="-625475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→ _________________________________. </a:t>
            </a:r>
            <a:endParaRPr lang="ko-KR" altLang="ko-KR" sz="3200" kern="100" dirty="0">
              <a:solidFill>
                <a:srgbClr val="000000"/>
              </a:solidFill>
              <a:latin typeface="Calibri" panose="020F0502020204030204" pitchFamily="34" charset="0"/>
              <a:ea typeface="나눔고딕" panose="020D0604000000000000"/>
              <a:cs typeface="Calibri" panose="020F0502020204030204" pitchFamily="34" charset="0"/>
            </a:endParaRPr>
          </a:p>
        </p:txBody>
      </p:sp>
      <p:sp>
        <p:nvSpPr>
          <p:cNvPr id="32" name="텍스트 개체 틀 27">
            <a:extLst>
              <a:ext uri="{FF2B5EF4-FFF2-40B4-BE49-F238E27FC236}">
                <a16:creationId xmlns:a16="http://schemas.microsoft.com/office/drawing/2014/main" id="{F6A478FA-0B0D-DC35-F0E9-9142D530F570}"/>
              </a:ext>
            </a:extLst>
          </p:cNvPr>
          <p:cNvSpPr txBox="1">
            <a:spLocks/>
          </p:cNvSpPr>
          <p:nvPr/>
        </p:nvSpPr>
        <p:spPr>
          <a:xfrm>
            <a:off x="1875317" y="2093426"/>
            <a:ext cx="9063138" cy="562937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To wake up early is hard.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→ _________________________________.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3AED5B6-C402-10C2-73F0-D42DFF539E6B}"/>
              </a:ext>
            </a:extLst>
          </p:cNvPr>
          <p:cNvSpPr txBox="1"/>
          <p:nvPr/>
        </p:nvSpPr>
        <p:spPr>
          <a:xfrm>
            <a:off x="2975090" y="2590882"/>
            <a:ext cx="51681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It is hard to wake up early.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8181D5-5BA4-00C5-D621-EE21064C1612}"/>
              </a:ext>
            </a:extLst>
          </p:cNvPr>
          <p:cNvSpPr txBox="1"/>
          <p:nvPr/>
        </p:nvSpPr>
        <p:spPr>
          <a:xfrm>
            <a:off x="2639173" y="4017142"/>
            <a:ext cx="6391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It is healthy to eat fresh vegetables.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2B72E5-72F3-F36D-1F05-C1D8C631ABB8}"/>
              </a:ext>
            </a:extLst>
          </p:cNvPr>
          <p:cNvSpPr txBox="1"/>
          <p:nvPr/>
        </p:nvSpPr>
        <p:spPr>
          <a:xfrm>
            <a:off x="2623277" y="5412229"/>
            <a:ext cx="6407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0070C0"/>
                </a:solidFill>
                <a:latin typeface="Calibri" panose="020F0502020204030204" pitchFamily="34" charset="0"/>
                <a:ea typeface="HY울릉도M" pitchFamily="18" charset="-127"/>
                <a:cs typeface="Calibri" panose="020F0502020204030204" pitchFamily="34" charset="0"/>
              </a:rPr>
              <a:t>It is boring to watch TV all day. </a:t>
            </a:r>
          </a:p>
        </p:txBody>
      </p:sp>
    </p:spTree>
    <p:extLst>
      <p:ext uri="{BB962C8B-B14F-4D97-AF65-F5344CB8AC3E}">
        <p14:creationId xmlns:p14="http://schemas.microsoft.com/office/powerpoint/2010/main" val="385021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20847" y="1782996"/>
            <a:ext cx="9631580" cy="5343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나눔고딕" pitchFamily="2" charset="-127"/>
                <a:ea typeface="나눔고딕" pitchFamily="2" charset="-127"/>
              </a:rPr>
              <a:t>•</a:t>
            </a:r>
            <a:r>
              <a:rPr lang="ko-KR" altLang="en-US" sz="2800" dirty="0">
                <a:latin typeface="나눔고딕" pitchFamily="2" charset="-127"/>
                <a:ea typeface="나눔고딕" pitchFamily="2" charset="-127"/>
              </a:rPr>
              <a:t>형태와 의미</a:t>
            </a:r>
            <a:endParaRPr lang="en-US" altLang="ko-KR" sz="2800" dirty="0">
              <a:latin typeface="나눔고딕" pitchFamily="2" charset="-127"/>
              <a:ea typeface="나눔고딕" pitchFamily="2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「의문사 </a:t>
            </a:r>
            <a:r>
              <a:rPr lang="en-US" altLang="ko-KR" sz="3600" b="1" dirty="0">
                <a:ea typeface="나눔고딕" panose="020D0604000000000000"/>
              </a:rPr>
              <a:t>+ to</a:t>
            </a:r>
            <a:r>
              <a:rPr lang="ko-KR" altLang="en-US" sz="3600" b="1" dirty="0">
                <a:ea typeface="나눔고딕" panose="020D0604000000000000"/>
              </a:rPr>
              <a:t>부정사」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028ED4AA-BEF6-2263-2102-EC7613A011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91872"/>
              </p:ext>
            </p:extLst>
          </p:nvPr>
        </p:nvGraphicFramePr>
        <p:xfrm>
          <a:off x="1570255" y="2659613"/>
          <a:ext cx="8744177" cy="21844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57347">
                  <a:extLst>
                    <a:ext uri="{9D8B030D-6E8A-4147-A177-3AD203B41FA5}">
                      <a16:colId xmlns:a16="http://schemas.microsoft.com/office/drawing/2014/main" val="1969534508"/>
                    </a:ext>
                  </a:extLst>
                </a:gridCol>
                <a:gridCol w="5586830">
                  <a:extLst>
                    <a:ext uri="{9D8B030D-6E8A-4147-A177-3AD203B41FA5}">
                      <a16:colId xmlns:a16="http://schemas.microsoft.com/office/drawing/2014/main" val="407890862"/>
                    </a:ext>
                  </a:extLst>
                </a:gridCol>
              </a:tblGrid>
              <a:tr h="472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what + to</a:t>
                      </a:r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부정사</a:t>
                      </a:r>
                      <a:endParaRPr lang="en-US" altLang="ko-KR" sz="2800" b="1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무엇을 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~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할지</a:t>
                      </a:r>
                      <a:endParaRPr lang="en-US" altLang="ko-KR" sz="2800" b="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21125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how + to</a:t>
                      </a:r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부정사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어떻게 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~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할지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(~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하는 방법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)</a:t>
                      </a:r>
                      <a:endParaRPr lang="ko-KR" altLang="en-US" sz="2800" b="0" kern="1200" dirty="0">
                        <a:solidFill>
                          <a:schemeClr val="tx1"/>
                        </a:solidFill>
                        <a:latin typeface="나눔고딕" pitchFamily="2" charset="-127"/>
                        <a:ea typeface="나눔고딕" pitchFamily="2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052623"/>
                  </a:ext>
                </a:extLst>
              </a:tr>
              <a:tr h="6299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when + to</a:t>
                      </a:r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부정사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언제 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~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할지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334863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where + to</a:t>
                      </a:r>
                      <a:r>
                        <a:rPr lang="ko-KR" altLang="en-US" sz="2800" b="1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부정사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어디서 </a:t>
                      </a:r>
                      <a:r>
                        <a:rPr lang="en-US" altLang="ko-KR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~</a:t>
                      </a:r>
                      <a:r>
                        <a:rPr lang="ko-KR" altLang="en-US" sz="2800" b="0" kern="1200" dirty="0">
                          <a:solidFill>
                            <a:schemeClr val="tx1"/>
                          </a:solidFill>
                          <a:latin typeface="나눔고딕" pitchFamily="2" charset="-127"/>
                          <a:ea typeface="나눔고딕" pitchFamily="2" charset="-127"/>
                          <a:cs typeface="+mn-cs"/>
                        </a:rPr>
                        <a:t>할지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370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2478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ABD06-E399-F79F-5C74-5E014F68A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6512A6A-1DA9-812E-63C4-9BD942E1DA0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EBF3014-03DF-EAFF-6495-FF9E6380635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D91A058-30FB-A875-842E-698E9AAA8267}"/>
              </a:ext>
            </a:extLst>
          </p:cNvPr>
          <p:cNvSpPr txBox="1"/>
          <p:nvPr/>
        </p:nvSpPr>
        <p:spPr>
          <a:xfrm>
            <a:off x="1320847" y="1782996"/>
            <a:ext cx="9631580" cy="350057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역할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명사 역할을 하여 문장에서 주어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보어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목적어로 쓰임</a:t>
            </a:r>
            <a:r>
              <a:rPr lang="en-US" altLang="ko-KR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.</a:t>
            </a:r>
            <a:endParaRPr lang="ko-KR" altLang="en-US" sz="2800" dirty="0">
              <a:latin typeface="Calibri" panose="020F0502020204030204" pitchFamily="34" charset="0"/>
              <a:ea typeface="나눔고딕" pitchFamily="2" charset="-127"/>
              <a:cs typeface="Calibri" panose="020F0502020204030204" pitchFamily="34" charset="0"/>
            </a:endParaRP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  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단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의문사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는 「의문사 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to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부정사」 형태로 쓰지 않음</a:t>
            </a:r>
            <a:r>
              <a:rPr lang="en-US" altLang="ko-KR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.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Where to stay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during the holidays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up to you. &lt;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주어 역할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The question is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to tell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her the truth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&lt;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보어 역할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</a:p>
          <a:p>
            <a:pPr indent="-342900" algn="just">
              <a:lnSpc>
                <a:spcPct val="150000"/>
              </a:lnSpc>
              <a:spcBef>
                <a:spcPct val="20000"/>
              </a:spcBef>
            </a:pP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I was thinking about </a:t>
            </a:r>
            <a:r>
              <a:rPr lang="en-US" altLang="ko-KR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to eat </a:t>
            </a:r>
            <a:r>
              <a:rPr lang="en-US" altLang="ko-KR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lunch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&lt;</a:t>
            </a:r>
            <a:r>
              <a:rPr lang="ko-KR" altLang="en-US" sz="2800" dirty="0">
                <a:latin typeface="Calibri" panose="020F0502020204030204" pitchFamily="34" charset="0"/>
                <a:ea typeface="나눔고딕" pitchFamily="2" charset="-127"/>
                <a:cs typeface="Calibri" panose="020F0502020204030204" pitchFamily="34" charset="0"/>
              </a:rPr>
              <a:t>목적어 역할</a:t>
            </a:r>
            <a:r>
              <a:rPr lang="en-US" altLang="ko-K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&gt;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5793867A-5E19-25C7-36B8-F2CB1C8A48C3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25230E9-DE62-006D-DA9B-769A15A64827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dirty="0">
                <a:ea typeface="나눔고딕" panose="020D0604000000000000"/>
              </a:rPr>
              <a:t>「의문사 </a:t>
            </a:r>
            <a:r>
              <a:rPr lang="en-US" altLang="ko-KR" sz="3600" b="1" dirty="0">
                <a:ea typeface="나눔고딕" panose="020D0604000000000000"/>
              </a:rPr>
              <a:t>+ to</a:t>
            </a:r>
            <a:r>
              <a:rPr lang="ko-KR" altLang="en-US" sz="3600" b="1" dirty="0">
                <a:ea typeface="나눔고딕" panose="020D0604000000000000"/>
              </a:rPr>
              <a:t>부정사」</a:t>
            </a:r>
            <a:endParaRPr lang="ko-Kore-KR" altLang="en-US" sz="3600" b="1" spc="-150" dirty="0">
              <a:latin typeface="나눔고딕" panose="020D0604000000000000" pitchFamily="50" charset="-127"/>
              <a:ea typeface="나눔고딕" panose="020D060400000000000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17EEFCC-E90A-1EDC-30D4-ABCE04121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4FB34259-2EFD-5AA4-FADB-099BC1F758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0255E0E-F1A7-505B-7053-79C3B040BC45}"/>
              </a:ext>
            </a:extLst>
          </p:cNvPr>
          <p:cNvSpPr txBox="1"/>
          <p:nvPr/>
        </p:nvSpPr>
        <p:spPr>
          <a:xfrm>
            <a:off x="1270480" y="871188"/>
            <a:ext cx="126497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B</a:t>
            </a:r>
            <a:endParaRPr lang="en-US" altLang="ko-Kore-KR" sz="28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696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35B6E-AD7E-F6F2-F83A-7A7AC9297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CDFD0867-7D13-A97A-563F-EC6F2A4391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A8AAC0F-C5D6-CBB9-EE28-8C37854B2925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8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C107FA0A-8EC5-ED11-311F-F63728FC2B16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89F685BB-FC4F-956D-24C9-06A4990FE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2EA042A0-725D-DBC0-2FF6-F988D4AF9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3" y="820837"/>
            <a:ext cx="1446797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4D95D8-EBD2-1EFD-A85A-0DC274620747}"/>
              </a:ext>
            </a:extLst>
          </p:cNvPr>
          <p:cNvSpPr txBox="1"/>
          <p:nvPr/>
        </p:nvSpPr>
        <p:spPr>
          <a:xfrm>
            <a:off x="1262012" y="874135"/>
            <a:ext cx="1777749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교과서 예문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23559101-EAA6-1697-26C0-F186DE466AF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4976795D-9235-DE65-508B-9AFD443098C9}"/>
              </a:ext>
            </a:extLst>
          </p:cNvPr>
          <p:cNvSpPr/>
          <p:nvPr/>
        </p:nvSpPr>
        <p:spPr>
          <a:xfrm>
            <a:off x="1253545" y="4643835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텍스트 개체 틀 27">
            <a:extLst>
              <a:ext uri="{FF2B5EF4-FFF2-40B4-BE49-F238E27FC236}">
                <a16:creationId xmlns:a16="http://schemas.microsoft.com/office/drawing/2014/main" id="{8A101C1B-D749-BC0B-3069-965DF09D9416}"/>
              </a:ext>
            </a:extLst>
          </p:cNvPr>
          <p:cNvSpPr txBox="1">
            <a:spLocks/>
          </p:cNvSpPr>
          <p:nvPr/>
        </p:nvSpPr>
        <p:spPr>
          <a:xfrm>
            <a:off x="1833512" y="2105551"/>
            <a:ext cx="9333142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Imagine that you have a new pet dog and you want to teach it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how to sit and stay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5" name="텍스트 개체 틀 27">
            <a:extLst>
              <a:ext uri="{FF2B5EF4-FFF2-40B4-BE49-F238E27FC236}">
                <a16:creationId xmlns:a16="http://schemas.microsoft.com/office/drawing/2014/main" id="{9BC19536-A31C-56F5-7600-1B945230F796}"/>
              </a:ext>
            </a:extLst>
          </p:cNvPr>
          <p:cNvSpPr txBox="1">
            <a:spLocks/>
          </p:cNvSpPr>
          <p:nvPr/>
        </p:nvSpPr>
        <p:spPr>
          <a:xfrm>
            <a:off x="1833512" y="3171061"/>
            <a:ext cx="9774501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당신이 새 반려견이 생겨서 반려견에게 앉고 기다리는 방법을 가르쳐주고 싶다고 상상해 보세요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DC71A2FE-9D33-B95F-3975-0EC8D15F6866}"/>
              </a:ext>
            </a:extLst>
          </p:cNvPr>
          <p:cNvSpPr txBox="1">
            <a:spLocks/>
          </p:cNvSpPr>
          <p:nvPr/>
        </p:nvSpPr>
        <p:spPr>
          <a:xfrm>
            <a:off x="1789203" y="4523892"/>
            <a:ext cx="8709268" cy="70788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Then it decides </a:t>
            </a:r>
            <a:r>
              <a:rPr lang="en-US" altLang="ko-KR" sz="3200" b="1" kern="100" dirty="0">
                <a:solidFill>
                  <a:srgbClr val="FF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what to recommend</a:t>
            </a:r>
            <a:r>
              <a:rPr lang="en-US" altLang="ko-KR" sz="3200" kern="100" dirty="0">
                <a:solidFill>
                  <a:srgbClr val="000000"/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0" name="텍스트 개체 틀 27">
            <a:extLst>
              <a:ext uri="{FF2B5EF4-FFF2-40B4-BE49-F238E27FC236}">
                <a16:creationId xmlns:a16="http://schemas.microsoft.com/office/drawing/2014/main" id="{751A8182-E86E-D259-9026-1E8E98C6C20A}"/>
              </a:ext>
            </a:extLst>
          </p:cNvPr>
          <p:cNvSpPr txBox="1">
            <a:spLocks/>
          </p:cNvSpPr>
          <p:nvPr/>
        </p:nvSpPr>
        <p:spPr>
          <a:xfrm>
            <a:off x="1789203" y="5111835"/>
            <a:ext cx="838835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r>
              <a: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그런 다음 그것은 무엇을 추천할지 결정합니다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나눔고딕" panose="020D060400000000000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9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590</Words>
  <Application>Microsoft Office PowerPoint</Application>
  <PresentationFormat>와이드스크린</PresentationFormat>
  <Paragraphs>108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나눔고딕</vt:lpstr>
      <vt:lpstr>Aptos</vt:lpstr>
      <vt:lpstr>Aptos Display</vt:lpstr>
      <vt:lpstr>Arial</vt:lpstr>
      <vt:lpstr>Calibri</vt:lpstr>
      <vt:lpstr>Office 테마</vt:lpstr>
      <vt:lpstr>Lesson 8  Technology All Around Us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유소영</cp:lastModifiedBy>
  <cp:revision>96</cp:revision>
  <dcterms:created xsi:type="dcterms:W3CDTF">2024-07-02T00:56:12Z</dcterms:created>
  <dcterms:modified xsi:type="dcterms:W3CDTF">2025-12-05T07:49:19Z</dcterms:modified>
</cp:coreProperties>
</file>